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9" r:id="rId5"/>
    <p:sldId id="261" r:id="rId6"/>
    <p:sldId id="260" r:id="rId7"/>
    <p:sldId id="262" r:id="rId8"/>
    <p:sldId id="267" r:id="rId9"/>
    <p:sldId id="266" r:id="rId10"/>
    <p:sldId id="269" r:id="rId11"/>
    <p:sldId id="264" r:id="rId12"/>
    <p:sldId id="268" r:id="rId13"/>
    <p:sldId id="270" r:id="rId14"/>
    <p:sldId id="271"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marco Evangelista" initials="GE" lastIdx="1" clrIdx="0">
    <p:extLst>
      <p:ext uri="{19B8F6BF-5375-455C-9EA6-DF929625EA0E}">
        <p15:presenceInfo xmlns:p15="http://schemas.microsoft.com/office/powerpoint/2012/main" userId="S::evangelista.1711818@studenti.uniroma1.it::1b88ac3c-cb48-4a97-94f8-5dccd71f8b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063"/>
    <p:restoredTop sz="94673"/>
  </p:normalViewPr>
  <p:slideViewPr>
    <p:cSldViewPr snapToGrid="0" snapToObjects="1">
      <p:cViewPr varScale="1">
        <p:scale>
          <a:sx n="86" d="100"/>
          <a:sy n="86" d="100"/>
        </p:scale>
        <p:origin x="232" y="1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tiff>
</file>

<file path=ppt/media/image4.tiff>
</file>

<file path=ppt/media/image5.png>
</file>

<file path=ppt/media/image6.png>
</file>

<file path=ppt/media/image7.tiff>
</file>

<file path=ppt/media/image8.png>
</file>

<file path=ppt/media/media1.mov>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E54174-01CF-8947-9689-86CD04F43BB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1663D42-3680-8B40-91B1-05F16CC8BD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39AFB5BD-8E30-114F-BBAA-0084EB973B81}"/>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A79889AD-714A-9444-A5DE-E47932E8BAF1}"/>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07F9679-A7B5-D043-BF60-A94AEAD7DEF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20577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AD1940-BFFF-5744-86FD-19C621EDC703}"/>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4087DEE-AC25-C943-8916-1846768D7D6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6B1FE1-0B1A-5A49-8278-0E57A3C75B49}"/>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F94317BD-4796-7549-97CC-FE74E1E4F86E}"/>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9114C82-D3B6-0243-85E5-300244EFE265}"/>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74248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FE82F5D-9D4F-554D-A844-D98B5337C84E}"/>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ED091F-78FA-7B43-B5B9-4867FE205878}"/>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1900A4C-5337-5F49-96AD-A46A420181B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4FB6AB81-0352-D947-B0EA-A8A7429F5B6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7973377-203C-0246-9426-5D86C52D74F2}"/>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914579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CE48A3-3342-EB4C-91EB-070C6697E85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4FDE725-3204-A840-A8CD-3FCB04E7D848}"/>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0DA671F-136A-284F-9258-4E6CDD43FD0E}"/>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DC10403F-3BD8-3245-B3FA-3DF2638D431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A3D5816-5592-FF4E-B8D6-1DC2CD9CBC4D}"/>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347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00A663-CB8F-C84F-A147-E87F2111F44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FEE4221-B4D3-CF48-A9D4-129CEC93D8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41961A6-F27D-2945-82B0-1CF67F795532}"/>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DFEF77EA-A6AB-EA49-8FC4-67EAE20FB84B}"/>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BE30B2F9-FFB2-9D40-8425-68CA6695025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1484006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11308F-2098-544F-B76B-7F0FABC31DA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1A986CB-D448-7746-A0F0-C506CE71D27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36E8E46-5A7E-334E-AE21-39C98135D8B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B0DB0C6-0CFF-6D4A-B078-E984144601E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7DE8850-0B70-6647-8A5C-1EA96E3DE08B}"/>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D5A6DFDB-D036-8349-9E12-B57D9D296C4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60044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319EB3-EF53-C14C-9E4D-3F4CB114DF6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7723FC7A-4ED4-0B42-BA07-783EE80B2C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8BC1B01-C9A0-4F40-9F90-B3D549E8814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3010668B-2FE3-3D47-B8AF-67970DAA52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8C58DD06-CCCD-6E43-9C55-F05930A6172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CD5E5FF5-7447-314E-AD2F-929F4A34A1D6}"/>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8" name="Segnaposto piè di pagina 7">
            <a:extLst>
              <a:ext uri="{FF2B5EF4-FFF2-40B4-BE49-F238E27FC236}">
                <a16:creationId xmlns:a16="http://schemas.microsoft.com/office/drawing/2014/main" id="{4B1491ED-E204-B642-A174-3DFB406FA991}"/>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3FDF5AF2-3EF8-8849-B312-A7DAA5C1236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55430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C86623-2041-704E-BCA9-D3A5FFA4E00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0E8D383-6A28-6C4C-A5B7-D9AEBCC473A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4" name="Segnaposto piè di pagina 3">
            <a:extLst>
              <a:ext uri="{FF2B5EF4-FFF2-40B4-BE49-F238E27FC236}">
                <a16:creationId xmlns:a16="http://schemas.microsoft.com/office/drawing/2014/main" id="{EE643EB4-B2B4-D64C-A412-DD66F8018F3E}"/>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BEE13A95-3613-014C-B0EC-CA3BEEF07DBB}"/>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88831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1DB0B1A-8120-6D45-8F87-B1742F377BB4}"/>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3" name="Segnaposto piè di pagina 2">
            <a:extLst>
              <a:ext uri="{FF2B5EF4-FFF2-40B4-BE49-F238E27FC236}">
                <a16:creationId xmlns:a16="http://schemas.microsoft.com/office/drawing/2014/main" id="{2351036A-B6BB-F14D-B1BE-BDECBB31959C}"/>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83BF63BB-DAF9-7044-A138-70299A0EAABF}"/>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98352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871782-2356-DB4A-93BD-AB44732653B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813AEE-6429-D24F-BF66-FD56C70135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A63762-B857-B24E-8F1C-E00DF3F49F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8CBC4A-29B9-064F-85B1-16D92FB01484}"/>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B85329B-8820-8E4F-BA9C-A1D86E5A0A01}"/>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01CBE65A-2F1B-FB46-9984-B7180EBF3DE1}"/>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177969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604FFB-15CB-9348-96C3-355C5CC23C3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BF15EA04-67A9-D14B-A2C8-BF9E81407D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1BA9CBEB-0D5E-5448-AE5D-BD908B953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BA1B768-EF91-5C43-9687-CBF88CB35DA9}"/>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C2C72B0-30A4-6B46-9F19-A5F45B5121B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AE3AF076-F3F1-4E4F-8D73-D14203C54076}"/>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631232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A50F2D4-25A1-DB4E-8B0C-18B457B0C6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BE882CA-C2B6-324D-853F-7ACD16B44A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FB7FCB5-4D16-2649-A90E-4666F9710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8CA19BC8-FF7C-C242-919E-AE9BC507F5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1669E499-4435-4A4E-A365-6A571BDCF4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B4C16-B351-AC4F-944A-8884C036DBA9}" type="slidenum">
              <a:rPr lang="it-IT" smtClean="0"/>
              <a:t>‹N›</a:t>
            </a:fld>
            <a:endParaRPr lang="it-IT" dirty="0"/>
          </a:p>
        </p:txBody>
      </p:sp>
    </p:spTree>
    <p:extLst>
      <p:ext uri="{BB962C8B-B14F-4D97-AF65-F5344CB8AC3E}">
        <p14:creationId xmlns:p14="http://schemas.microsoft.com/office/powerpoint/2010/main" val="3689207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l="-5000" r="-5000"/>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7EB6BD-7682-4D44-BAD2-94979746CBF5}"/>
              </a:ext>
            </a:extLst>
          </p:cNvPr>
          <p:cNvSpPr>
            <a:spLocks noGrp="1"/>
          </p:cNvSpPr>
          <p:nvPr>
            <p:ph type="ctrTitle"/>
          </p:nvPr>
        </p:nvSpPr>
        <p:spPr/>
        <p:txBody>
          <a:bodyPr/>
          <a:lstStyle/>
          <a:p>
            <a:r>
              <a:rPr lang="it-IT" b="1" dirty="0"/>
              <a:t>Global Terrorist Attacks</a:t>
            </a:r>
          </a:p>
        </p:txBody>
      </p:sp>
      <p:sp>
        <p:nvSpPr>
          <p:cNvPr id="3" name="Sottotitolo 2">
            <a:extLst>
              <a:ext uri="{FF2B5EF4-FFF2-40B4-BE49-F238E27FC236}">
                <a16:creationId xmlns:a16="http://schemas.microsoft.com/office/drawing/2014/main" id="{D4AC89BA-D643-A549-9981-45755FB238EB}"/>
              </a:ext>
            </a:extLst>
          </p:cNvPr>
          <p:cNvSpPr>
            <a:spLocks noGrp="1"/>
          </p:cNvSpPr>
          <p:nvPr>
            <p:ph type="subTitle" idx="1"/>
          </p:nvPr>
        </p:nvSpPr>
        <p:spPr>
          <a:xfrm>
            <a:off x="1524000" y="4411362"/>
            <a:ext cx="9144000" cy="846438"/>
          </a:xfrm>
        </p:spPr>
        <p:txBody>
          <a:bodyPr/>
          <a:lstStyle/>
          <a:p>
            <a:r>
              <a:rPr lang="it-IT" dirty="0"/>
              <a:t>Analyze and explore terroristic attacks occurences, frequencies and relationship through a visual analytics system.</a:t>
            </a:r>
          </a:p>
        </p:txBody>
      </p:sp>
      <p:sp>
        <p:nvSpPr>
          <p:cNvPr id="4" name="Rettangolo 3">
            <a:extLst>
              <a:ext uri="{FF2B5EF4-FFF2-40B4-BE49-F238E27FC236}">
                <a16:creationId xmlns:a16="http://schemas.microsoft.com/office/drawing/2014/main" id="{3D6A9CBD-C770-7A44-8E3A-8B396CF3A24D}"/>
              </a:ext>
            </a:extLst>
          </p:cNvPr>
          <p:cNvSpPr/>
          <p:nvPr/>
        </p:nvSpPr>
        <p:spPr>
          <a:xfrm>
            <a:off x="3398108" y="6159199"/>
            <a:ext cx="5745892" cy="369332"/>
          </a:xfrm>
          <a:prstGeom prst="rect">
            <a:avLst/>
          </a:prstGeom>
        </p:spPr>
        <p:txBody>
          <a:bodyPr wrap="square">
            <a:spAutoFit/>
          </a:bodyPr>
          <a:lstStyle/>
          <a:p>
            <a:r>
              <a:rPr lang="it-IT" dirty="0"/>
              <a:t>Ludovico Ottobre 1712005, Gianmarco Evangelista 1711818</a:t>
            </a:r>
          </a:p>
        </p:txBody>
      </p:sp>
      <p:sp>
        <p:nvSpPr>
          <p:cNvPr id="5" name="CasellaDiTesto 4">
            <a:extLst>
              <a:ext uri="{FF2B5EF4-FFF2-40B4-BE49-F238E27FC236}">
                <a16:creationId xmlns:a16="http://schemas.microsoft.com/office/drawing/2014/main" id="{3D59E6E4-BC0E-234D-9A86-D27BB852B301}"/>
              </a:ext>
            </a:extLst>
          </p:cNvPr>
          <p:cNvSpPr txBox="1"/>
          <p:nvPr/>
        </p:nvSpPr>
        <p:spPr>
          <a:xfrm>
            <a:off x="3672590" y="1528997"/>
            <a:ext cx="184731" cy="369332"/>
          </a:xfrm>
          <a:prstGeom prst="rect">
            <a:avLst/>
          </a:prstGeom>
          <a:noFill/>
        </p:spPr>
        <p:txBody>
          <a:bodyPr wrap="none" rtlCol="0">
            <a:spAutoFit/>
          </a:bodyPr>
          <a:lstStyle/>
          <a:p>
            <a:endParaRPr lang="en-GB" dirty="0"/>
          </a:p>
        </p:txBody>
      </p:sp>
    </p:spTree>
    <p:extLst>
      <p:ext uri="{BB962C8B-B14F-4D97-AF65-F5344CB8AC3E}">
        <p14:creationId xmlns:p14="http://schemas.microsoft.com/office/powerpoint/2010/main" val="3999913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Graphs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343819"/>
            <a:ext cx="5562600" cy="4592240"/>
          </a:xfrm>
        </p:spPr>
        <p:txBody>
          <a:bodyPr>
            <a:normAutofit fontScale="85000" lnSpcReduction="20000"/>
          </a:bodyPr>
          <a:lstStyle/>
          <a:p>
            <a:r>
              <a:rPr lang="en-GB" b="1" dirty="0"/>
              <a:t>Line</a:t>
            </a:r>
            <a:r>
              <a:rPr lang="en-GB" dirty="0"/>
              <a:t> </a:t>
            </a:r>
            <a:r>
              <a:rPr lang="en-GB" b="1" dirty="0"/>
              <a:t>chart</a:t>
            </a:r>
            <a:r>
              <a:rPr lang="en-GB" dirty="0"/>
              <a:t>, </a:t>
            </a:r>
            <a:r>
              <a:rPr lang="en-GB" b="1" dirty="0"/>
              <a:t>bar</a:t>
            </a:r>
            <a:r>
              <a:rPr lang="en-GB" dirty="0"/>
              <a:t> </a:t>
            </a:r>
            <a:r>
              <a:rPr lang="en-GB" b="1" dirty="0"/>
              <a:t>chart</a:t>
            </a:r>
            <a:r>
              <a:rPr lang="en-GB" dirty="0"/>
              <a:t> and </a:t>
            </a:r>
            <a:r>
              <a:rPr lang="en-GB" b="1" dirty="0"/>
              <a:t>box</a:t>
            </a:r>
            <a:r>
              <a:rPr lang="en-GB" dirty="0"/>
              <a:t> </a:t>
            </a:r>
            <a:r>
              <a:rPr lang="en-GB" b="1" dirty="0"/>
              <a:t>plot</a:t>
            </a:r>
            <a:r>
              <a:rPr lang="en-GB" dirty="0"/>
              <a:t> are available in order to make a focus on a global/country trend about attacks and kills and about groups.</a:t>
            </a:r>
          </a:p>
          <a:p>
            <a:r>
              <a:rPr lang="en-GB" dirty="0"/>
              <a:t>All these graphs are affected by the selection from map or header in order to analyze a </a:t>
            </a:r>
            <a:r>
              <a:rPr lang="en-GB" b="1" dirty="0"/>
              <a:t>specific</a:t>
            </a:r>
            <a:r>
              <a:rPr lang="en-GB" dirty="0"/>
              <a:t> </a:t>
            </a:r>
            <a:r>
              <a:rPr lang="en-GB" b="1" dirty="0"/>
              <a:t>country</a:t>
            </a:r>
            <a:r>
              <a:rPr lang="en-GB" dirty="0"/>
              <a:t> or a </a:t>
            </a:r>
            <a:r>
              <a:rPr lang="en-GB" b="1" dirty="0"/>
              <a:t>specific</a:t>
            </a:r>
            <a:r>
              <a:rPr lang="en-GB" dirty="0"/>
              <a:t> </a:t>
            </a:r>
            <a:r>
              <a:rPr lang="en-GB" b="1" dirty="0"/>
              <a:t>group</a:t>
            </a:r>
            <a:r>
              <a:rPr lang="en-GB" dirty="0"/>
              <a:t>.</a:t>
            </a:r>
          </a:p>
          <a:p>
            <a:r>
              <a:rPr lang="en-GB" dirty="0"/>
              <a:t>Kills and attacks trend are computed over a period of </a:t>
            </a:r>
            <a:r>
              <a:rPr lang="en-GB" b="1" dirty="0"/>
              <a:t>47</a:t>
            </a:r>
            <a:r>
              <a:rPr lang="en-GB" dirty="0"/>
              <a:t> </a:t>
            </a:r>
            <a:r>
              <a:rPr lang="en-GB" b="1" dirty="0"/>
              <a:t>years</a:t>
            </a:r>
            <a:r>
              <a:rPr lang="en-GB" dirty="0"/>
              <a:t>.</a:t>
            </a:r>
          </a:p>
          <a:p>
            <a:r>
              <a:rPr lang="en-GB" dirty="0"/>
              <a:t>Box plot is used to analyze the </a:t>
            </a:r>
            <a:r>
              <a:rPr lang="en-GB" b="1" dirty="0"/>
              <a:t>kills</a:t>
            </a:r>
            <a:r>
              <a:rPr lang="en-GB" dirty="0"/>
              <a:t> </a:t>
            </a:r>
            <a:r>
              <a:rPr lang="en-GB" b="1" dirty="0"/>
              <a:t>distribution</a:t>
            </a:r>
            <a:r>
              <a:rPr lang="en-GB" dirty="0"/>
              <a:t> in the selected place.</a:t>
            </a:r>
          </a:p>
          <a:p>
            <a:r>
              <a:rPr lang="en-GB" dirty="0"/>
              <a:t>In </a:t>
            </a:r>
            <a:r>
              <a:rPr lang="en-GB" b="1" dirty="0"/>
              <a:t>compare</a:t>
            </a:r>
            <a:r>
              <a:rPr lang="en-GB" dirty="0"/>
              <a:t> </a:t>
            </a:r>
            <a:r>
              <a:rPr lang="en-GB" b="1" dirty="0"/>
              <a:t>mode</a:t>
            </a:r>
            <a:r>
              <a:rPr lang="en-GB" dirty="0"/>
              <a:t> we have a second line or box plot in order to have a visual comparison of the selected place. </a:t>
            </a:r>
          </a:p>
        </p:txBody>
      </p:sp>
      <p:pic>
        <p:nvPicPr>
          <p:cNvPr id="5" name="p_kHzR17.mp4" descr="p_kHzR17.mp4">
            <a:hlinkClick r:id="" action="ppaction://media"/>
            <a:extLst>
              <a:ext uri="{FF2B5EF4-FFF2-40B4-BE49-F238E27FC236}">
                <a16:creationId xmlns:a16="http://schemas.microsoft.com/office/drawing/2014/main" id="{5779563B-75AD-924E-8EF2-A874261075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49648" y="1365896"/>
            <a:ext cx="5123375" cy="4126208"/>
          </a:xfrm>
          <a:prstGeom prst="rect">
            <a:avLst/>
          </a:prstGeom>
        </p:spPr>
      </p:pic>
    </p:spTree>
    <p:extLst>
      <p:ext uri="{BB962C8B-B14F-4D97-AF65-F5344CB8AC3E}">
        <p14:creationId xmlns:p14="http://schemas.microsoft.com/office/powerpoint/2010/main" val="734376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Scatter plot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1" y="1584721"/>
            <a:ext cx="5576248" cy="4351338"/>
          </a:xfrm>
        </p:spPr>
        <p:txBody>
          <a:bodyPr>
            <a:normAutofit lnSpcReduction="10000"/>
          </a:bodyPr>
          <a:lstStyle/>
          <a:p>
            <a:r>
              <a:rPr lang="en-US" dirty="0"/>
              <a:t>Scatterplot displays each element of the dataset according to the first two </a:t>
            </a:r>
            <a:r>
              <a:rPr lang="en-US" b="1" dirty="0"/>
              <a:t>PCA components</a:t>
            </a:r>
            <a:r>
              <a:rPr lang="en-US" dirty="0"/>
              <a:t>, helping to point out outliers and clusters. </a:t>
            </a:r>
          </a:p>
          <a:p>
            <a:r>
              <a:rPr lang="en-US" b="1" dirty="0"/>
              <a:t>Brushing</a:t>
            </a:r>
            <a:r>
              <a:rPr lang="en-US" dirty="0"/>
              <a:t> a rectangle area on it will </a:t>
            </a:r>
            <a:r>
              <a:rPr lang="en-US" b="1" dirty="0"/>
              <a:t>point out </a:t>
            </a:r>
            <a:r>
              <a:rPr lang="en-US" dirty="0"/>
              <a:t>the selected point both on the map and on the parallel coordinates chart, changing the data color. </a:t>
            </a:r>
          </a:p>
          <a:p>
            <a:r>
              <a:rPr lang="it-IT" dirty="0"/>
              <a:t>Each events has a color based on the </a:t>
            </a:r>
            <a:r>
              <a:rPr lang="it-IT" b="1" dirty="0"/>
              <a:t>region</a:t>
            </a:r>
            <a:r>
              <a:rPr lang="it-IT" dirty="0"/>
              <a:t> in which it occurred. </a:t>
            </a:r>
          </a:p>
          <a:p>
            <a:pPr marL="0" indent="0">
              <a:buNone/>
            </a:pPr>
            <a:endParaRPr lang="en-US" dirty="0"/>
          </a:p>
          <a:p>
            <a:pPr marL="0" indent="0">
              <a:buNone/>
            </a:pPr>
            <a:endParaRPr lang="en-GB" dirty="0"/>
          </a:p>
        </p:txBody>
      </p:sp>
      <p:pic>
        <p:nvPicPr>
          <p:cNvPr id="3" name="Immagine 2">
            <a:extLst>
              <a:ext uri="{FF2B5EF4-FFF2-40B4-BE49-F238E27FC236}">
                <a16:creationId xmlns:a16="http://schemas.microsoft.com/office/drawing/2014/main" id="{21B820A0-AD29-CE46-A23A-F7C2BF44C8C5}"/>
              </a:ext>
            </a:extLst>
          </p:cNvPr>
          <p:cNvPicPr>
            <a:picLocks noChangeAspect="1"/>
          </p:cNvPicPr>
          <p:nvPr/>
        </p:nvPicPr>
        <p:blipFill>
          <a:blip r:embed="rId2"/>
          <a:stretch>
            <a:fillRect/>
          </a:stretch>
        </p:blipFill>
        <p:spPr>
          <a:xfrm>
            <a:off x="6742952" y="1801505"/>
            <a:ext cx="4813290" cy="3929838"/>
          </a:xfrm>
          <a:prstGeom prst="rect">
            <a:avLst/>
          </a:prstGeom>
        </p:spPr>
      </p:pic>
    </p:spTree>
    <p:extLst>
      <p:ext uri="{BB962C8B-B14F-4D97-AF65-F5344CB8AC3E}">
        <p14:creationId xmlns:p14="http://schemas.microsoft.com/office/powerpoint/2010/main" val="2329211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Header</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3018587"/>
            <a:ext cx="10515600" cy="2507059"/>
          </a:xfrm>
        </p:spPr>
        <p:txBody>
          <a:bodyPr>
            <a:normAutofit/>
          </a:bodyPr>
          <a:lstStyle/>
          <a:p>
            <a:r>
              <a:rPr lang="en-GB" dirty="0"/>
              <a:t>Selected form to filter dataset by </a:t>
            </a:r>
            <a:r>
              <a:rPr lang="en-GB" b="1" dirty="0"/>
              <a:t>year</a:t>
            </a:r>
            <a:r>
              <a:rPr lang="en-GB" dirty="0"/>
              <a:t> and </a:t>
            </a:r>
            <a:r>
              <a:rPr lang="en-GB" b="1" dirty="0"/>
              <a:t>group</a:t>
            </a:r>
            <a:r>
              <a:rPr lang="en-GB" dirty="0"/>
              <a:t> </a:t>
            </a:r>
            <a:r>
              <a:rPr lang="en-GB" b="1" dirty="0"/>
              <a:t>name</a:t>
            </a:r>
            <a:r>
              <a:rPr lang="en-GB" dirty="0"/>
              <a:t>. </a:t>
            </a:r>
          </a:p>
          <a:p>
            <a:r>
              <a:rPr lang="en-GB" dirty="0"/>
              <a:t>Button to enable </a:t>
            </a:r>
            <a:r>
              <a:rPr lang="en-GB" b="1" dirty="0"/>
              <a:t>compare</a:t>
            </a:r>
            <a:r>
              <a:rPr lang="en-GB" dirty="0"/>
              <a:t> </a:t>
            </a:r>
            <a:r>
              <a:rPr lang="en-GB" b="1" dirty="0"/>
              <a:t>mode</a:t>
            </a:r>
            <a:r>
              <a:rPr lang="en-GB" dirty="0"/>
              <a:t>.</a:t>
            </a:r>
          </a:p>
          <a:p>
            <a:r>
              <a:rPr lang="en-GB" dirty="0"/>
              <a:t>A </a:t>
            </a:r>
            <a:r>
              <a:rPr lang="en-GB" b="1" dirty="0"/>
              <a:t>group</a:t>
            </a:r>
            <a:r>
              <a:rPr lang="en-GB" dirty="0"/>
              <a:t> </a:t>
            </a:r>
            <a:r>
              <a:rPr lang="en-GB" b="1" dirty="0"/>
              <a:t>search</a:t>
            </a:r>
            <a:r>
              <a:rPr lang="en-GB" dirty="0"/>
              <a:t> is available </a:t>
            </a:r>
          </a:p>
          <a:p>
            <a:pPr marL="0" indent="0">
              <a:buNone/>
            </a:pPr>
            <a:endParaRPr lang="en-GB" dirty="0"/>
          </a:p>
        </p:txBody>
      </p:sp>
      <p:pic>
        <p:nvPicPr>
          <p:cNvPr id="5" name="Immagine 4">
            <a:extLst>
              <a:ext uri="{FF2B5EF4-FFF2-40B4-BE49-F238E27FC236}">
                <a16:creationId xmlns:a16="http://schemas.microsoft.com/office/drawing/2014/main" id="{FB026606-AB42-3640-9D49-46DC21C684DE}"/>
              </a:ext>
            </a:extLst>
          </p:cNvPr>
          <p:cNvPicPr>
            <a:picLocks noChangeAspect="1"/>
          </p:cNvPicPr>
          <p:nvPr/>
        </p:nvPicPr>
        <p:blipFill>
          <a:blip r:embed="rId2"/>
          <a:stretch>
            <a:fillRect/>
          </a:stretch>
        </p:blipFill>
        <p:spPr>
          <a:xfrm>
            <a:off x="838200" y="2045891"/>
            <a:ext cx="10515600" cy="539993"/>
          </a:xfrm>
          <a:prstGeom prst="rect">
            <a:avLst/>
          </a:prstGeom>
        </p:spPr>
      </p:pic>
    </p:spTree>
    <p:extLst>
      <p:ext uri="{BB962C8B-B14F-4D97-AF65-F5344CB8AC3E}">
        <p14:creationId xmlns:p14="http://schemas.microsoft.com/office/powerpoint/2010/main" val="2199210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Why this approach?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672828"/>
            <a:ext cx="10515600" cy="3950229"/>
          </a:xfrm>
        </p:spPr>
        <p:txBody>
          <a:bodyPr>
            <a:normAutofit/>
          </a:bodyPr>
          <a:lstStyle/>
          <a:p>
            <a:r>
              <a:rPr lang="it-IT" dirty="0"/>
              <a:t>Parallel chart’s filters provides a </a:t>
            </a:r>
            <a:r>
              <a:rPr lang="it-IT" b="1" dirty="0"/>
              <a:t>fine-grained selection </a:t>
            </a:r>
            <a:r>
              <a:rPr lang="it-IT" dirty="0"/>
              <a:t>on the events in the dataset. </a:t>
            </a:r>
          </a:p>
          <a:p>
            <a:r>
              <a:rPr lang="it-IT" dirty="0"/>
              <a:t>The header with the checkboxes let the user select </a:t>
            </a:r>
            <a:r>
              <a:rPr lang="it-IT" b="1" dirty="0"/>
              <a:t>macro ranges for the analysis.</a:t>
            </a:r>
          </a:p>
          <a:p>
            <a:r>
              <a:rPr lang="it-IT" dirty="0"/>
              <a:t>Scatterplot and parallel help in </a:t>
            </a:r>
            <a:r>
              <a:rPr lang="it-IT" b="1" dirty="0"/>
              <a:t>identifying outliers </a:t>
            </a:r>
            <a:r>
              <a:rPr lang="it-IT" dirty="0"/>
              <a:t>while the map provide a </a:t>
            </a:r>
            <a:r>
              <a:rPr lang="it-IT" b="1" dirty="0"/>
              <a:t>easy to ready location. </a:t>
            </a:r>
          </a:p>
          <a:p>
            <a:r>
              <a:rPr lang="it-IT" dirty="0"/>
              <a:t>Bar chart and line chart, offer a </a:t>
            </a:r>
            <a:r>
              <a:rPr lang="it-IT" b="1" dirty="0"/>
              <a:t>high-level information </a:t>
            </a:r>
            <a:r>
              <a:rPr lang="it-IT" dirty="0"/>
              <a:t>about the terrorist attack events.</a:t>
            </a:r>
          </a:p>
          <a:p>
            <a:endParaRPr lang="it-IT" dirty="0"/>
          </a:p>
          <a:p>
            <a:endParaRPr lang="it-IT" dirty="0"/>
          </a:p>
          <a:p>
            <a:endParaRPr lang="it-IT" dirty="0"/>
          </a:p>
          <a:p>
            <a:pPr marL="0" indent="0">
              <a:buNone/>
            </a:pPr>
            <a:endParaRPr lang="en-GB" dirty="0"/>
          </a:p>
        </p:txBody>
      </p:sp>
    </p:spTree>
    <p:extLst>
      <p:ext uri="{BB962C8B-B14F-4D97-AF65-F5344CB8AC3E}">
        <p14:creationId xmlns:p14="http://schemas.microsoft.com/office/powerpoint/2010/main" val="99350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Links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133600"/>
            <a:ext cx="10248900" cy="1695450"/>
          </a:xfrm>
        </p:spPr>
        <p:txBody>
          <a:bodyPr>
            <a:normAutofit/>
          </a:bodyPr>
          <a:lstStyle/>
          <a:p>
            <a:r>
              <a:rPr lang="en-GB" b="1" dirty="0"/>
              <a:t>Project website: </a:t>
            </a:r>
          </a:p>
          <a:p>
            <a:r>
              <a:rPr lang="en-GB" b="1" dirty="0"/>
              <a:t>Detailed article: </a:t>
            </a:r>
          </a:p>
          <a:p>
            <a:endParaRPr lang="en-GB" b="1" dirty="0"/>
          </a:p>
          <a:p>
            <a:pPr marL="0" indent="0">
              <a:buNone/>
            </a:pPr>
            <a:endParaRPr lang="en-GB" b="1" dirty="0"/>
          </a:p>
        </p:txBody>
      </p:sp>
    </p:spTree>
    <p:extLst>
      <p:ext uri="{BB962C8B-B14F-4D97-AF65-F5344CB8AC3E}">
        <p14:creationId xmlns:p14="http://schemas.microsoft.com/office/powerpoint/2010/main" val="992612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lnSpcReduction="10000"/>
          </a:bodyPr>
          <a:lstStyle/>
          <a:p>
            <a:r>
              <a:rPr lang="it-IT" dirty="0"/>
              <a:t> </a:t>
            </a:r>
            <a:r>
              <a:rPr lang="en-US" dirty="0"/>
              <a:t>In these years we have often heard about terrorism and the consequences it has around the world. Terrorism is, in the broadest sense, the use of intentional violence for </a:t>
            </a:r>
            <a:r>
              <a:rPr lang="en-US" b="1" dirty="0"/>
              <a:t>political</a:t>
            </a:r>
            <a:r>
              <a:rPr lang="en-US" dirty="0"/>
              <a:t> or </a:t>
            </a:r>
            <a:r>
              <a:rPr lang="en-US" b="1" dirty="0"/>
              <a:t>religious</a:t>
            </a:r>
            <a:r>
              <a:rPr lang="en-US" dirty="0"/>
              <a:t> </a:t>
            </a:r>
            <a:r>
              <a:rPr lang="en-US" b="1" dirty="0"/>
              <a:t>purposes</a:t>
            </a:r>
            <a:r>
              <a:rPr lang="en-US" dirty="0"/>
              <a:t>. Wanting to analyze this problem, we have developed a visual analytics tool to allow the user to analyze terrorist attacks in the world </a:t>
            </a:r>
            <a:r>
              <a:rPr lang="en-US" b="1" dirty="0"/>
              <a:t>from</a:t>
            </a:r>
            <a:r>
              <a:rPr lang="en-US" dirty="0"/>
              <a:t> </a:t>
            </a:r>
            <a:r>
              <a:rPr lang="en-US" b="1" dirty="0"/>
              <a:t>1970</a:t>
            </a:r>
            <a:r>
              <a:rPr lang="en-US" dirty="0"/>
              <a:t> to </a:t>
            </a:r>
            <a:r>
              <a:rPr lang="en-US" b="1" dirty="0"/>
              <a:t>2017</a:t>
            </a:r>
            <a:r>
              <a:rPr lang="en-US" dirty="0"/>
              <a:t>. The multiple interactive views of the project provide both low level and high level information and help the user in understanding terrorism events patterns.</a:t>
            </a:r>
          </a:p>
          <a:p>
            <a:r>
              <a:rPr lang="it-IT" dirty="0"/>
              <a:t>Terrorism is a serious problem that affects the </a:t>
            </a:r>
            <a:r>
              <a:rPr lang="it-IT" b="1" dirty="0"/>
              <a:t>whole</a:t>
            </a:r>
            <a:r>
              <a:rPr lang="it-IT" dirty="0"/>
              <a:t> </a:t>
            </a:r>
            <a:r>
              <a:rPr lang="it-IT" b="1" dirty="0"/>
              <a:t>world</a:t>
            </a:r>
            <a:r>
              <a:rPr lang="it-IT" dirty="0"/>
              <a:t>. In the recent years we have perceived how even European countries can be victims of attacks. Although strongly rooted in the Middle East, in general this phenomenon is present everywhere.</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Tree>
    <p:extLst>
      <p:ext uri="{BB962C8B-B14F-4D97-AF65-F5344CB8AC3E}">
        <p14:creationId xmlns:p14="http://schemas.microsoft.com/office/powerpoint/2010/main" val="205117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fontScale="92500" lnSpcReduction="20000"/>
          </a:bodyPr>
          <a:lstStyle/>
          <a:p>
            <a:r>
              <a:rPr lang="it-IT" dirty="0"/>
              <a:t> </a:t>
            </a:r>
            <a:r>
              <a:rPr lang="en-US" dirty="0"/>
              <a:t>Terrorist attacks have always been considered a </a:t>
            </a:r>
            <a:r>
              <a:rPr lang="en-US" b="1" dirty="0"/>
              <a:t>global problem</a:t>
            </a:r>
            <a:r>
              <a:rPr lang="en-US" dirty="0"/>
              <a:t>, bringing death and devastation in cities and countries.</a:t>
            </a:r>
          </a:p>
          <a:p>
            <a:r>
              <a:rPr lang="en-US" dirty="0"/>
              <a:t> </a:t>
            </a:r>
            <a:r>
              <a:rPr lang="it-IT" dirty="0"/>
              <a:t>In this project we present Global Terrorism Attack, a visual analysis system for evaluating data with respect to terrorist phenomena around the world. In particular, the system is designed to allow the user to analyze the data of each country for a period of 47 years. In addition to the possibility of having an analysis on a general scale, it is also possible to make comparisons between two different countries and evaluate how they have been victims of terrorism by analyzing the methods of attack, the type of attack and the terrorist group.</a:t>
            </a:r>
          </a:p>
          <a:p>
            <a:r>
              <a:rPr lang="it-IT" b="1" dirty="0"/>
              <a:t>Our main goal </a:t>
            </a:r>
            <a:r>
              <a:rPr lang="it-IT" dirty="0"/>
              <a:t>is to allow the user to obtain information and evaluate how this problem has developed over the years and in which forms it has expressed itself. In order to do this, we have focused our attention on the 5 W’s: </a:t>
            </a:r>
            <a:r>
              <a:rPr lang="it-IT" i="1" dirty="0"/>
              <a:t>who, why, where, when, what</a:t>
            </a:r>
            <a:r>
              <a:rPr lang="it-IT"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Tree>
    <p:extLst>
      <p:ext uri="{BB962C8B-B14F-4D97-AF65-F5344CB8AC3E}">
        <p14:creationId xmlns:p14="http://schemas.microsoft.com/office/powerpoint/2010/main" val="336399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198" y="14869"/>
            <a:ext cx="10515600" cy="1325563"/>
          </a:xfrm>
        </p:spPr>
        <p:txBody>
          <a:bodyPr/>
          <a:lstStyle/>
          <a:p>
            <a:r>
              <a:rPr lang="it-IT" b="1" dirty="0">
                <a:solidFill>
                  <a:schemeClr val="tx1">
                    <a:lumMod val="85000"/>
                    <a:lumOff val="15000"/>
                  </a:schemeClr>
                </a:solidFill>
              </a:rPr>
              <a:t>Dataset and preprocessing</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197" y="2371335"/>
            <a:ext cx="4087763" cy="3471135"/>
          </a:xfrm>
        </p:spPr>
        <p:txBody>
          <a:bodyPr>
            <a:normAutofit/>
          </a:bodyPr>
          <a:lstStyle/>
          <a:p>
            <a:r>
              <a:rPr lang="it-IT" sz="1800" dirty="0"/>
              <a:t>ID event</a:t>
            </a:r>
          </a:p>
          <a:p>
            <a:r>
              <a:rPr lang="it-IT" sz="1800" dirty="0"/>
              <a:t>Year</a:t>
            </a:r>
          </a:p>
          <a:p>
            <a:r>
              <a:rPr lang="it-IT" sz="1800" dirty="0"/>
              <a:t>Month</a:t>
            </a:r>
          </a:p>
          <a:p>
            <a:r>
              <a:rPr lang="it-IT" sz="1800" dirty="0"/>
              <a:t>Day</a:t>
            </a:r>
          </a:p>
          <a:p>
            <a:r>
              <a:rPr lang="it-IT" sz="1800" dirty="0"/>
              <a:t>Place</a:t>
            </a:r>
          </a:p>
          <a:p>
            <a:r>
              <a:rPr lang="it-IT" sz="1800" dirty="0"/>
              <a:t>Region</a:t>
            </a:r>
          </a:p>
          <a:p>
            <a:r>
              <a:rPr lang="it-IT" sz="1800" dirty="0"/>
              <a:t>Region_txt</a:t>
            </a:r>
          </a:p>
          <a:p>
            <a:r>
              <a:rPr lang="it-IT" sz="1800" dirty="0"/>
              <a:t>Provstate</a:t>
            </a:r>
          </a:p>
          <a:p>
            <a:r>
              <a:rPr lang="it-IT" sz="1800" dirty="0"/>
              <a:t>City</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Rettangolo 5">
            <a:extLst>
              <a:ext uri="{FF2B5EF4-FFF2-40B4-BE49-F238E27FC236}">
                <a16:creationId xmlns:a16="http://schemas.microsoft.com/office/drawing/2014/main" id="{B375F05A-53D6-8142-8880-BB45EAD14CBA}"/>
              </a:ext>
            </a:extLst>
          </p:cNvPr>
          <p:cNvSpPr/>
          <p:nvPr/>
        </p:nvSpPr>
        <p:spPr>
          <a:xfrm>
            <a:off x="838197" y="1015531"/>
            <a:ext cx="10515601" cy="1138773"/>
          </a:xfrm>
          <a:prstGeom prst="rect">
            <a:avLst/>
          </a:prstGeom>
        </p:spPr>
        <p:txBody>
          <a:bodyPr wrap="square">
            <a:spAutoFit/>
          </a:bodyPr>
          <a:lstStyle/>
          <a:p>
            <a:r>
              <a:rPr lang="it-IT" sz="1700" dirty="0"/>
              <a:t>The database, taken on Kaggle at https://www.kaggle.com/START-UMD/gtd, is maintained by researchers at the National Consortium for the Study of Terrorism and Responses to Terrorism (START), headquartered at the University of Maryland</a:t>
            </a:r>
            <a:r>
              <a:rPr lang="en-US" sz="1700" dirty="0">
                <a:solidFill>
                  <a:schemeClr val="tx1">
                    <a:lumMod val="85000"/>
                    <a:lumOff val="15000"/>
                  </a:schemeClr>
                </a:solidFill>
              </a:rPr>
              <a:t>. </a:t>
            </a:r>
            <a:r>
              <a:rPr lang="it-IT" sz="1700" dirty="0"/>
              <a:t>The GTD includes systematic data on domestic as well as international terrorist incidents that have occurred </a:t>
            </a:r>
            <a:r>
              <a:rPr lang="en-GB" sz="1700" dirty="0"/>
              <a:t>during</a:t>
            </a:r>
            <a:r>
              <a:rPr lang="it-IT" sz="1700" dirty="0"/>
              <a:t> the period 1970 – 2017, except 1993. We have over a one million of data.  </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8" name="Segnaposto contenuto 2">
            <a:extLst>
              <a:ext uri="{FF2B5EF4-FFF2-40B4-BE49-F238E27FC236}">
                <a16:creationId xmlns:a16="http://schemas.microsoft.com/office/drawing/2014/main" id="{A2DCF6B3-48FF-E14E-9C9A-F87A84B68416}"/>
              </a:ext>
            </a:extLst>
          </p:cNvPr>
          <p:cNvSpPr txBox="1">
            <a:spLocks/>
          </p:cNvSpPr>
          <p:nvPr/>
        </p:nvSpPr>
        <p:spPr>
          <a:xfrm>
            <a:off x="6095998" y="2371335"/>
            <a:ext cx="4087763" cy="31570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800" dirty="0"/>
              <a:t>Latitude</a:t>
            </a:r>
          </a:p>
          <a:p>
            <a:r>
              <a:rPr lang="it-IT" sz="1800" dirty="0"/>
              <a:t>Longitude</a:t>
            </a:r>
          </a:p>
          <a:p>
            <a:r>
              <a:rPr lang="it-IT" sz="1800" dirty="0"/>
              <a:t>Attack type</a:t>
            </a:r>
          </a:p>
          <a:p>
            <a:r>
              <a:rPr lang="it-IT" sz="1800" dirty="0"/>
              <a:t>Target type</a:t>
            </a:r>
          </a:p>
          <a:p>
            <a:r>
              <a:rPr lang="it-IT" sz="1800" dirty="0"/>
              <a:t>Target subtype</a:t>
            </a:r>
          </a:p>
          <a:p>
            <a:r>
              <a:rPr lang="it-IT" sz="1800" dirty="0"/>
              <a:t>Group name</a:t>
            </a:r>
          </a:p>
          <a:p>
            <a:r>
              <a:rPr lang="it-IT" sz="1800" dirty="0"/>
              <a:t>Weap type</a:t>
            </a:r>
          </a:p>
          <a:p>
            <a:r>
              <a:rPr lang="it-IT" sz="1800" dirty="0"/>
              <a:t>Kills number</a:t>
            </a:r>
          </a:p>
          <a:p>
            <a:endParaRPr lang="it-IT" sz="1800" dirty="0"/>
          </a:p>
        </p:txBody>
      </p:sp>
    </p:spTree>
    <p:extLst>
      <p:ext uri="{BB962C8B-B14F-4D97-AF65-F5344CB8AC3E}">
        <p14:creationId xmlns:p14="http://schemas.microsoft.com/office/powerpoint/2010/main" val="2733406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8470"/>
            <a:ext cx="10515600" cy="1325563"/>
          </a:xfrm>
        </p:spPr>
        <p:txBody>
          <a:bodyPr/>
          <a:lstStyle/>
          <a:p>
            <a:r>
              <a:rPr lang="it-IT" b="1" dirty="0">
                <a:solidFill>
                  <a:schemeClr val="tx1">
                    <a:lumMod val="85000"/>
                    <a:lumOff val="15000"/>
                  </a:schemeClr>
                </a:solidFill>
              </a:rPr>
              <a:t>Dataset and preprocessing</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9" name="Rettangolo 8">
            <a:extLst>
              <a:ext uri="{FF2B5EF4-FFF2-40B4-BE49-F238E27FC236}">
                <a16:creationId xmlns:a16="http://schemas.microsoft.com/office/drawing/2014/main" id="{F22E3140-2A57-C049-8A83-A1CA4BDEDD73}"/>
              </a:ext>
            </a:extLst>
          </p:cNvPr>
          <p:cNvSpPr/>
          <p:nvPr/>
        </p:nvSpPr>
        <p:spPr>
          <a:xfrm>
            <a:off x="838200" y="1523151"/>
            <a:ext cx="10515599" cy="4093428"/>
          </a:xfrm>
          <a:prstGeom prst="rect">
            <a:avLst/>
          </a:prstGeom>
        </p:spPr>
        <p:txBody>
          <a:bodyPr wrap="square">
            <a:spAutoFit/>
          </a:bodyPr>
          <a:lstStyle/>
          <a:p>
            <a:r>
              <a:rPr lang="it-IT" sz="2000" dirty="0"/>
              <a:t>In order to manage in the right way the dataset, we needed of </a:t>
            </a:r>
            <a:r>
              <a:rPr lang="it-IT" sz="2000" b="1" dirty="0"/>
              <a:t>preprocessing</a:t>
            </a:r>
            <a:r>
              <a:rPr lang="it-IT" sz="2000" dirty="0"/>
              <a:t> to establish which variables we needed and to remove some events that didn’t give a complete information respect the ones we have used. At the end of the preprocessing we have about </a:t>
            </a:r>
            <a:r>
              <a:rPr lang="it-IT" sz="2000" b="1" dirty="0"/>
              <a:t>80,000</a:t>
            </a:r>
            <a:r>
              <a:rPr lang="it-IT" sz="2000" dirty="0"/>
              <a:t> </a:t>
            </a:r>
            <a:r>
              <a:rPr lang="it-IT" sz="2000" b="1" dirty="0"/>
              <a:t>attacks</a:t>
            </a:r>
            <a:r>
              <a:rPr lang="it-IT" sz="2000" dirty="0"/>
              <a:t> in fact we have deleted all the attacks with a number of kills equal to zero - it would have been useless for our analysis goal - and all lines with missing data.</a:t>
            </a:r>
          </a:p>
          <a:p>
            <a:endParaRPr lang="it-IT" sz="2000" dirty="0"/>
          </a:p>
          <a:p>
            <a:r>
              <a:rPr lang="it-IT" sz="2000" dirty="0"/>
              <a:t>Done the basic preprocessing we have used the </a:t>
            </a:r>
            <a:r>
              <a:rPr lang="it-IT" sz="2000" b="1" dirty="0"/>
              <a:t>PCA</a:t>
            </a:r>
            <a:r>
              <a:rPr lang="it-IT" sz="2000" dirty="0"/>
              <a:t> </a:t>
            </a:r>
            <a:r>
              <a:rPr lang="it-IT" sz="2000" b="1" dirty="0"/>
              <a:t>algorithm</a:t>
            </a:r>
            <a:r>
              <a:rPr lang="it-IT" sz="2000" dirty="0"/>
              <a:t>, performed on dataset features in order to calculate and store them as two new columns of the dataset:</a:t>
            </a:r>
          </a:p>
          <a:p>
            <a:endParaRPr lang="it-IT" sz="2000" dirty="0"/>
          </a:p>
          <a:p>
            <a:r>
              <a:rPr lang="it-IT" sz="2000" b="1" dirty="0"/>
              <a:t>PCA_Component1</a:t>
            </a:r>
            <a:r>
              <a:rPr lang="it-IT" sz="2000" dirty="0"/>
              <a:t>: first component computed by PCA algorithm, the one with the highest variance.</a:t>
            </a:r>
          </a:p>
          <a:p>
            <a:endParaRPr lang="it-IT" sz="2000" dirty="0"/>
          </a:p>
          <a:p>
            <a:r>
              <a:rPr lang="it-IT" sz="2000" b="1" dirty="0"/>
              <a:t>PCA_Component2</a:t>
            </a:r>
            <a:r>
              <a:rPr lang="it-IT" sz="2000" dirty="0"/>
              <a:t>: second component computed by PCA algorithm, the one with the highest variance that is orthogonal to the first, so it is linearly uncorrelated with it.</a:t>
            </a:r>
          </a:p>
        </p:txBody>
      </p:sp>
    </p:spTree>
    <p:extLst>
      <p:ext uri="{BB962C8B-B14F-4D97-AF65-F5344CB8AC3E}">
        <p14:creationId xmlns:p14="http://schemas.microsoft.com/office/powerpoint/2010/main" val="1118000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err="1">
                <a:solidFill>
                  <a:schemeClr val="tx1">
                    <a:lumMod val="85000"/>
                    <a:lumOff val="15000"/>
                  </a:schemeClr>
                </a:solidFill>
              </a:rPr>
              <a:t>Overview</a:t>
            </a:r>
            <a:endParaRPr lang="it-IT" b="1" dirty="0">
              <a:solidFill>
                <a:schemeClr val="tx1">
                  <a:lumMod val="85000"/>
                  <a:lumOff val="15000"/>
                </a:schemeClr>
              </a:solidFill>
            </a:endParaRP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918009"/>
            <a:ext cx="4492083" cy="4258953"/>
          </a:xfrm>
        </p:spPr>
        <p:txBody>
          <a:bodyPr>
            <a:normAutofit fontScale="92500" lnSpcReduction="10000"/>
          </a:bodyPr>
          <a:lstStyle/>
          <a:p>
            <a:r>
              <a:rPr lang="it-IT" sz="2200" dirty="0"/>
              <a:t>Starting the project, this </a:t>
            </a:r>
            <a:r>
              <a:rPr lang="it-IT" sz="2200" b="1" dirty="0"/>
              <a:t>overview</a:t>
            </a:r>
            <a:r>
              <a:rPr lang="it-IT" sz="2200" dirty="0"/>
              <a:t> appears to the users: they can explore the map, read the frequencies of </a:t>
            </a:r>
            <a:r>
              <a:rPr lang="it-IT" sz="2200" b="1" dirty="0"/>
              <a:t>attacks</a:t>
            </a:r>
            <a:r>
              <a:rPr lang="it-IT" sz="2200" dirty="0"/>
              <a:t> and </a:t>
            </a:r>
            <a:r>
              <a:rPr lang="it-IT" sz="2200" b="1" dirty="0"/>
              <a:t>deaths</a:t>
            </a:r>
            <a:r>
              <a:rPr lang="it-IT" sz="2200" dirty="0"/>
              <a:t> through the bar, analyze different trends with the line chart, filtering the parallel coordinates chart and use the scatterplot in order see how data are distributed according to the first two PCA components.</a:t>
            </a:r>
          </a:p>
          <a:p>
            <a:r>
              <a:rPr lang="it-IT" sz="2200" dirty="0"/>
              <a:t>Moreover, if one wants to </a:t>
            </a:r>
            <a:r>
              <a:rPr lang="it-IT" sz="2200" b="1" dirty="0"/>
              <a:t>focus</a:t>
            </a:r>
            <a:r>
              <a:rPr lang="it-IT" sz="2200" dirty="0"/>
              <a:t> on a specific country, he can select through the map a country (or two if he wants to compare them) and visualize more detailed info of the features of that country. The same thing is possible selecting a specific terrorist group.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11" name="Rettangolo 10">
            <a:extLst>
              <a:ext uri="{FF2B5EF4-FFF2-40B4-BE49-F238E27FC236}">
                <a16:creationId xmlns:a16="http://schemas.microsoft.com/office/drawing/2014/main" id="{FE5C6452-9485-3444-ADD9-51AA9E89A4E5}"/>
              </a:ext>
            </a:extLst>
          </p:cNvPr>
          <p:cNvSpPr/>
          <p:nvPr/>
        </p:nvSpPr>
        <p:spPr>
          <a:xfrm>
            <a:off x="838200" y="1133844"/>
            <a:ext cx="10515600" cy="646331"/>
          </a:xfrm>
          <a:prstGeom prst="rect">
            <a:avLst/>
          </a:prstGeom>
        </p:spPr>
        <p:txBody>
          <a:bodyPr wrap="square">
            <a:spAutoFit/>
          </a:bodyPr>
          <a:lstStyle/>
          <a:p>
            <a:r>
              <a:rPr lang="en-GB" dirty="0"/>
              <a:t>Different views are used in this project to build a complete tool for analyzing terrorist attacks.</a:t>
            </a:r>
          </a:p>
          <a:p>
            <a:r>
              <a:rPr lang="en-GB" dirty="0"/>
              <a:t>Those views are built using D3.js and exposes a wide of information.</a:t>
            </a:r>
          </a:p>
        </p:txBody>
      </p:sp>
      <p:pic>
        <p:nvPicPr>
          <p:cNvPr id="9" name="Immagine 8" descr="Immagine che contiene testo, elettronico, screenshot, computer&#10;&#10;Descrizione generata automaticamente">
            <a:extLst>
              <a:ext uri="{FF2B5EF4-FFF2-40B4-BE49-F238E27FC236}">
                <a16:creationId xmlns:a16="http://schemas.microsoft.com/office/drawing/2014/main" id="{1F10648B-5433-A843-90FE-478A61B25FC8}"/>
              </a:ext>
            </a:extLst>
          </p:cNvPr>
          <p:cNvPicPr>
            <a:picLocks noChangeAspect="1"/>
          </p:cNvPicPr>
          <p:nvPr/>
        </p:nvPicPr>
        <p:blipFill>
          <a:blip r:embed="rId2"/>
          <a:stretch>
            <a:fillRect/>
          </a:stretch>
        </p:blipFill>
        <p:spPr>
          <a:xfrm>
            <a:off x="5561374" y="2194123"/>
            <a:ext cx="6181170" cy="3568890"/>
          </a:xfrm>
          <a:prstGeom prst="rect">
            <a:avLst/>
          </a:prstGeom>
        </p:spPr>
      </p:pic>
    </p:spTree>
    <p:extLst>
      <p:ext uri="{BB962C8B-B14F-4D97-AF65-F5344CB8AC3E}">
        <p14:creationId xmlns:p14="http://schemas.microsoft.com/office/powerpoint/2010/main" val="880291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Geographic map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800250"/>
            <a:ext cx="5122333" cy="343091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100" dirty="0"/>
              <a:t>The map graph offers a clear visualization of the attack events over the different countries in which those events took place. </a:t>
            </a:r>
          </a:p>
          <a:p>
            <a:r>
              <a:rPr lang="en-US" sz="3100" dirty="0"/>
              <a:t>It supports pan and zoom actions.</a:t>
            </a:r>
          </a:p>
          <a:p>
            <a:r>
              <a:rPr lang="en-US" sz="3200" dirty="0"/>
              <a:t>The map responds to parallel coordinates chart </a:t>
            </a:r>
            <a:r>
              <a:rPr lang="en-US" sz="3200" b="1" dirty="0"/>
              <a:t>changes</a:t>
            </a:r>
            <a:r>
              <a:rPr lang="en-US" sz="3200" dirty="0"/>
              <a:t> updating the points.</a:t>
            </a:r>
          </a:p>
          <a:p>
            <a:r>
              <a:rPr lang="en-US" sz="3200" dirty="0"/>
              <a:t>Through map, the user can use the </a:t>
            </a:r>
            <a:r>
              <a:rPr lang="en-US" sz="3200" b="1" dirty="0"/>
              <a:t>compare</a:t>
            </a:r>
            <a:r>
              <a:rPr lang="en-US" sz="3200" dirty="0"/>
              <a:t> </a:t>
            </a:r>
            <a:r>
              <a:rPr lang="en-US" sz="3200" b="1" dirty="0"/>
              <a:t>mode</a:t>
            </a:r>
            <a:r>
              <a:rPr lang="en-US" sz="3200" dirty="0"/>
              <a:t>.</a:t>
            </a:r>
          </a:p>
          <a:p>
            <a:pPr marL="0" indent="0">
              <a:buFont typeface="Arial" panose="020B0604020202020204" pitchFamily="34" charset="0"/>
              <a:buNone/>
            </a:pPr>
            <a:endParaRPr lang="en-GB" dirty="0"/>
          </a:p>
        </p:txBody>
      </p:sp>
      <p:pic>
        <p:nvPicPr>
          <p:cNvPr id="3" name="Immagine 2">
            <a:extLst>
              <a:ext uri="{FF2B5EF4-FFF2-40B4-BE49-F238E27FC236}">
                <a16:creationId xmlns:a16="http://schemas.microsoft.com/office/drawing/2014/main" id="{04F036F6-9114-A04C-8834-C671BF0E0E2F}"/>
              </a:ext>
            </a:extLst>
          </p:cNvPr>
          <p:cNvPicPr>
            <a:picLocks noChangeAspect="1"/>
          </p:cNvPicPr>
          <p:nvPr/>
        </p:nvPicPr>
        <p:blipFill>
          <a:blip r:embed="rId2"/>
          <a:stretch>
            <a:fillRect/>
          </a:stretch>
        </p:blipFill>
        <p:spPr>
          <a:xfrm>
            <a:off x="6096000" y="1984614"/>
            <a:ext cx="5491600" cy="2888772"/>
          </a:xfrm>
          <a:prstGeom prst="rect">
            <a:avLst/>
          </a:prstGeom>
        </p:spPr>
      </p:pic>
    </p:spTree>
    <p:extLst>
      <p:ext uri="{BB962C8B-B14F-4D97-AF65-F5344CB8AC3E}">
        <p14:creationId xmlns:p14="http://schemas.microsoft.com/office/powerpoint/2010/main" val="1615976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Parallel graph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585279"/>
            <a:ext cx="5122333" cy="4347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a:t>The </a:t>
            </a:r>
            <a:r>
              <a:rPr lang="it-IT" b="1" dirty="0"/>
              <a:t>main</a:t>
            </a:r>
            <a:r>
              <a:rPr lang="it-IT" dirty="0"/>
              <a:t> </a:t>
            </a:r>
            <a:r>
              <a:rPr lang="it-IT" b="1" dirty="0"/>
              <a:t>view</a:t>
            </a:r>
            <a:r>
              <a:rPr lang="it-IT" dirty="0"/>
              <a:t> of the project is the Parallel Graph. </a:t>
            </a:r>
          </a:p>
          <a:p>
            <a:r>
              <a:rPr lang="it-IT" dirty="0"/>
              <a:t>This graph raffigures the </a:t>
            </a:r>
            <a:r>
              <a:rPr lang="it-IT" b="1" dirty="0"/>
              <a:t>different</a:t>
            </a:r>
            <a:r>
              <a:rPr lang="it-IT" dirty="0"/>
              <a:t> </a:t>
            </a:r>
            <a:r>
              <a:rPr lang="it-IT" b="1" dirty="0"/>
              <a:t>dimensions</a:t>
            </a:r>
            <a:r>
              <a:rPr lang="it-IT" dirty="0"/>
              <a:t> of the dataset in a single plot.</a:t>
            </a:r>
            <a:endParaRPr lang="it-IT" sz="3200" dirty="0"/>
          </a:p>
          <a:p>
            <a:r>
              <a:rPr lang="en-US" dirty="0"/>
              <a:t>It allows to user to </a:t>
            </a:r>
            <a:r>
              <a:rPr lang="en-US" b="1" dirty="0"/>
              <a:t>brush</a:t>
            </a:r>
            <a:r>
              <a:rPr lang="en-US" dirty="0"/>
              <a:t> its axes in order to select a range of values of interest. </a:t>
            </a:r>
          </a:p>
          <a:p>
            <a:r>
              <a:rPr lang="en-US" dirty="0"/>
              <a:t>Parallel filtering will </a:t>
            </a:r>
            <a:r>
              <a:rPr lang="en-US" b="1" dirty="0"/>
              <a:t>influence</a:t>
            </a:r>
            <a:r>
              <a:rPr lang="en-US" dirty="0"/>
              <a:t> all the other graphs of the project.</a:t>
            </a:r>
          </a:p>
          <a:p>
            <a:endParaRPr lang="it-IT" dirty="0"/>
          </a:p>
          <a:p>
            <a:pPr marL="0" indent="0">
              <a:buNone/>
            </a:pPr>
            <a:endParaRPr lang="it-IT" sz="3200" dirty="0"/>
          </a:p>
          <a:p>
            <a:pPr marL="0" indent="0">
              <a:buFont typeface="Arial" panose="020B0604020202020204" pitchFamily="34" charset="0"/>
              <a:buNone/>
            </a:pPr>
            <a:endParaRPr lang="en-GB" dirty="0"/>
          </a:p>
        </p:txBody>
      </p:sp>
      <p:pic>
        <p:nvPicPr>
          <p:cNvPr id="5" name="Immagine 4">
            <a:extLst>
              <a:ext uri="{FF2B5EF4-FFF2-40B4-BE49-F238E27FC236}">
                <a16:creationId xmlns:a16="http://schemas.microsoft.com/office/drawing/2014/main" id="{3C3CAA42-2564-C549-9478-A8AC1EBA9412}"/>
              </a:ext>
            </a:extLst>
          </p:cNvPr>
          <p:cNvPicPr>
            <a:picLocks noChangeAspect="1"/>
          </p:cNvPicPr>
          <p:nvPr/>
        </p:nvPicPr>
        <p:blipFill>
          <a:blip r:embed="rId2"/>
          <a:stretch>
            <a:fillRect/>
          </a:stretch>
        </p:blipFill>
        <p:spPr>
          <a:xfrm>
            <a:off x="6204065" y="1902254"/>
            <a:ext cx="5561201" cy="2925385"/>
          </a:xfrm>
          <a:prstGeom prst="rect">
            <a:avLst/>
          </a:prstGeom>
        </p:spPr>
      </p:pic>
    </p:spTree>
    <p:extLst>
      <p:ext uri="{BB962C8B-B14F-4D97-AF65-F5344CB8AC3E}">
        <p14:creationId xmlns:p14="http://schemas.microsoft.com/office/powerpoint/2010/main" val="4107391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Bar chart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84721"/>
            <a:ext cx="5867400" cy="4351338"/>
          </a:xfrm>
        </p:spPr>
        <p:txBody>
          <a:bodyPr>
            <a:normAutofit fontScale="85000" lnSpcReduction="20000"/>
          </a:bodyPr>
          <a:lstStyle/>
          <a:p>
            <a:r>
              <a:rPr lang="it-IT" dirty="0"/>
              <a:t>The bar chart shows the </a:t>
            </a:r>
            <a:r>
              <a:rPr lang="it-IT" b="1" dirty="0"/>
              <a:t>top</a:t>
            </a:r>
            <a:r>
              <a:rPr lang="it-IT" dirty="0"/>
              <a:t> </a:t>
            </a:r>
            <a:r>
              <a:rPr lang="it-IT" b="1" dirty="0"/>
              <a:t>15</a:t>
            </a:r>
            <a:r>
              <a:rPr lang="it-IT" dirty="0"/>
              <a:t> countries ranked by the number of terrorist attack events that occurred inside their borders.</a:t>
            </a:r>
          </a:p>
          <a:p>
            <a:r>
              <a:rPr lang="it-IT" dirty="0"/>
              <a:t>To </a:t>
            </a:r>
            <a:r>
              <a:rPr lang="it-IT" b="1" dirty="0"/>
              <a:t>better</a:t>
            </a:r>
            <a:r>
              <a:rPr lang="it-IT" dirty="0"/>
              <a:t> </a:t>
            </a:r>
            <a:r>
              <a:rPr lang="it-IT" b="1" dirty="0"/>
              <a:t>analyze</a:t>
            </a:r>
            <a:r>
              <a:rPr lang="it-IT" dirty="0"/>
              <a:t> them, the user can click on the button in order to see which are the most cities with more attacks or the number of kills with respect to country/cities.</a:t>
            </a:r>
          </a:p>
          <a:p>
            <a:r>
              <a:rPr lang="it-IT" dirty="0"/>
              <a:t>In compare mode, the user can see two bars, one for each </a:t>
            </a:r>
            <a:r>
              <a:rPr lang="it-IT" b="1" dirty="0"/>
              <a:t>selected</a:t>
            </a:r>
            <a:r>
              <a:rPr lang="it-IT" dirty="0"/>
              <a:t> </a:t>
            </a:r>
            <a:r>
              <a:rPr lang="it-IT" b="1" dirty="0"/>
              <a:t>country</a:t>
            </a:r>
            <a:r>
              <a:rPr lang="it-IT" dirty="0"/>
              <a:t> having the same interations.</a:t>
            </a:r>
          </a:p>
          <a:p>
            <a:r>
              <a:rPr lang="en-GB" dirty="0"/>
              <a:t>For each </a:t>
            </a:r>
            <a:r>
              <a:rPr lang="en-GB" b="1" dirty="0"/>
              <a:t>selected</a:t>
            </a:r>
            <a:r>
              <a:rPr lang="en-GB" dirty="0"/>
              <a:t> </a:t>
            </a:r>
            <a:r>
              <a:rPr lang="en-GB" b="1" dirty="0"/>
              <a:t>group</a:t>
            </a:r>
            <a:r>
              <a:rPr lang="en-GB" dirty="0"/>
              <a:t>, the bars </a:t>
            </a:r>
            <a:r>
              <a:rPr lang="it-IT" dirty="0"/>
              <a:t>show the incidence with respect to the country/countries.</a:t>
            </a:r>
            <a:endParaRPr lang="en-GB" dirty="0"/>
          </a:p>
        </p:txBody>
      </p:sp>
      <p:pic>
        <p:nvPicPr>
          <p:cNvPr id="3" name="Senza nome" descr="Senza nome">
            <a:hlinkClick r:id="" action="ppaction://media"/>
            <a:extLst>
              <a:ext uri="{FF2B5EF4-FFF2-40B4-BE49-F238E27FC236}">
                <a16:creationId xmlns:a16="http://schemas.microsoft.com/office/drawing/2014/main" id="{7FFF7372-03CD-DD45-9439-6A8670C5F7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51293" y="1448323"/>
            <a:ext cx="5114430" cy="3962710"/>
          </a:xfrm>
          <a:prstGeom prst="rect">
            <a:avLst/>
          </a:prstGeom>
        </p:spPr>
      </p:pic>
    </p:spTree>
    <p:extLst>
      <p:ext uri="{BB962C8B-B14F-4D97-AF65-F5344CB8AC3E}">
        <p14:creationId xmlns:p14="http://schemas.microsoft.com/office/powerpoint/2010/main" val="187340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645</TotalTime>
  <Words>1467</Words>
  <Application>Microsoft Macintosh PowerPoint</Application>
  <PresentationFormat>Widescreen</PresentationFormat>
  <Paragraphs>97</Paragraphs>
  <Slides>14</Slides>
  <Notes>0</Notes>
  <HiddenSlides>0</HiddenSlides>
  <MMClips>2</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Calibri Light</vt:lpstr>
      <vt:lpstr>Tema di Office</vt:lpstr>
      <vt:lpstr>Global Terrorist Attacks</vt:lpstr>
      <vt:lpstr>Introduction and context</vt:lpstr>
      <vt:lpstr>Introduction and context</vt:lpstr>
      <vt:lpstr>Dataset and preprocessing</vt:lpstr>
      <vt:lpstr>Dataset and preprocessing</vt:lpstr>
      <vt:lpstr>Overview</vt:lpstr>
      <vt:lpstr>Visualization: Geographic map</vt:lpstr>
      <vt:lpstr>Visualization: Parallel graph</vt:lpstr>
      <vt:lpstr>Visualization: Bar chart</vt:lpstr>
      <vt:lpstr>Visualization: Graphs</vt:lpstr>
      <vt:lpstr>Visualization: Scatter plot</vt:lpstr>
      <vt:lpstr>Visualization: Header</vt:lpstr>
      <vt:lpstr>Why this approach?</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Terrorist Attacks</dc:title>
  <dc:creator>Gianmarco Evangelista</dc:creator>
  <cp:lastModifiedBy>Gianmarco Evangelista</cp:lastModifiedBy>
  <cp:revision>40</cp:revision>
  <dcterms:created xsi:type="dcterms:W3CDTF">2021-02-12T18:23:07Z</dcterms:created>
  <dcterms:modified xsi:type="dcterms:W3CDTF">2021-03-01T21:30:02Z</dcterms:modified>
</cp:coreProperties>
</file>

<file path=docProps/thumbnail.jpeg>
</file>